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F2659925-CDCC-B342-B3AB-60E04C92D95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4/17/2019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2A1B3B81-8DBB-BE47-9B19-21243EE5575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912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F2659925-CDCC-B342-B3AB-60E04C92D95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4/17/2019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2A1B3B81-8DBB-BE47-9B19-21243EE5575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478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F2659925-CDCC-B342-B3AB-60E04C92D95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4/17/2019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2A1B3B81-8DBB-BE47-9B19-21243EE5575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453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F2659925-CDCC-B342-B3AB-60E04C92D95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4/17/2019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2A1B3B81-8DBB-BE47-9B19-21243EE5575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992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F2659925-CDCC-B342-B3AB-60E04C92D95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4/17/2019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2A1B3B81-8DBB-BE47-9B19-21243EE5575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627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F2659925-CDCC-B342-B3AB-60E04C92D95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4/17/2019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2A1B3B81-8DBB-BE47-9B19-21243EE5575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62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F2659925-CDCC-B342-B3AB-60E04C92D95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4/17/2019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2A1B3B81-8DBB-BE47-9B19-21243EE5575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737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F2659925-CDCC-B342-B3AB-60E04C92D95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4/17/2019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2A1B3B81-8DBB-BE47-9B19-21243EE5575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227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F2659925-CDCC-B342-B3AB-60E04C92D95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4/17/2019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2A1B3B81-8DBB-BE47-9B19-21243EE5575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652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F2659925-CDCC-B342-B3AB-60E04C92D95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4/17/2019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2A1B3B81-8DBB-BE47-9B19-21243EE5575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28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F2659925-CDCC-B342-B3AB-60E04C92D95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4/17/2019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2A1B3B81-8DBB-BE47-9B19-21243EE5575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148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F2659925-CDCC-B342-B3AB-60E04C92D95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4/17/2019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2A1B3B81-8DBB-BE47-9B19-21243EE5575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95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nflowerthirdgrade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213069" y="736702"/>
            <a:ext cx="2196543" cy="844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2571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loTiffany" panose="02000603000000000000" pitchFamily="2" charset="0"/>
                <a:ea typeface="HelloTiffany" panose="02000603000000000000" pitchFamily="2" charset="0"/>
                <a:cs typeface="Big Caslon"/>
              </a:rPr>
              <a:t>Please check out our 3</a:t>
            </a:r>
            <a:r>
              <a:rPr kumimoji="0" lang="en-US" sz="16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loTiffany" panose="02000603000000000000" pitchFamily="2" charset="0"/>
                <a:ea typeface="HelloTiffany" panose="02000603000000000000" pitchFamily="2" charset="0"/>
                <a:cs typeface="Big Caslon"/>
              </a:rPr>
              <a:t>rd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loTiffany" panose="02000603000000000000" pitchFamily="2" charset="0"/>
                <a:ea typeface="HelloTiffany" panose="02000603000000000000" pitchFamily="2" charset="0"/>
                <a:cs typeface="Big Caslon"/>
              </a:rPr>
              <a:t> Grade website!</a:t>
            </a:r>
          </a:p>
          <a:p>
            <a:pPr marL="0" marR="0" lvl="0" indent="0" algn="ctr" defTabSz="2571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88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loTiffany" panose="02000603000000000000" pitchFamily="2" charset="0"/>
              <a:ea typeface="HelloTiffany" panose="02000603000000000000" pitchFamily="2" charset="0"/>
              <a:cs typeface="Big Caslon"/>
            </a:endParaRPr>
          </a:p>
          <a:p>
            <a:pPr marL="0" marR="0" lvl="0" indent="0" algn="ctr" defTabSz="2571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loTiffany" panose="02000603000000000000" pitchFamily="2" charset="0"/>
              <a:ea typeface="HelloTiffany" panose="02000603000000000000" pitchFamily="2" charset="0"/>
              <a:cs typeface="Big Caslon"/>
            </a:endParaRPr>
          </a:p>
        </p:txBody>
      </p:sp>
      <p:pic>
        <p:nvPicPr>
          <p:cNvPr id="7" name="Picture 6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06313" y="1581229"/>
            <a:ext cx="2103299" cy="59398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33237" y="3082464"/>
            <a:ext cx="1812109" cy="700850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8998116"/>
              </p:ext>
            </p:extLst>
          </p:nvPr>
        </p:nvGraphicFramePr>
        <p:xfrm>
          <a:off x="5890465" y="3665553"/>
          <a:ext cx="2969756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8349">
                  <a:extLst>
                    <a:ext uri="{9D8B030D-6E8A-4147-A177-3AD203B41FA5}">
                      <a16:colId xmlns:a16="http://schemas.microsoft.com/office/drawing/2014/main" val="1764395140"/>
                    </a:ext>
                  </a:extLst>
                </a:gridCol>
                <a:gridCol w="2191407">
                  <a:extLst>
                    <a:ext uri="{9D8B030D-6E8A-4147-A177-3AD203B41FA5}">
                      <a16:colId xmlns:a16="http://schemas.microsoft.com/office/drawing/2014/main" val="2947601474"/>
                    </a:ext>
                  </a:extLst>
                </a:gridCol>
              </a:tblGrid>
              <a:tr h="836452">
                <a:tc>
                  <a:txBody>
                    <a:bodyPr/>
                    <a:lstStyle/>
                    <a:p>
                      <a:endParaRPr lang="en-US" b="0" dirty="0" smtClean="0">
                        <a:solidFill>
                          <a:schemeClr val="tx1"/>
                        </a:solidFill>
                        <a:latin typeface="HelloTiffany" panose="02000603000000000000" pitchFamily="2" charset="0"/>
                        <a:ea typeface="HelloTiffany" panose="02000603000000000000" pitchFamily="2" charset="0"/>
                      </a:endParaRP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HelloTiffany" panose="02000603000000000000" pitchFamily="2" charset="0"/>
                          <a:ea typeface="HelloTiffany" panose="02000603000000000000" pitchFamily="2" charset="0"/>
                        </a:rPr>
                        <a:t>4/19</a:t>
                      </a:r>
                    </a:p>
                    <a:p>
                      <a:endParaRPr lang="en-US" b="0" dirty="0" smtClean="0">
                        <a:solidFill>
                          <a:schemeClr val="tx1"/>
                        </a:solidFill>
                        <a:latin typeface="HelloTiffany" panose="02000603000000000000" pitchFamily="2" charset="0"/>
                        <a:ea typeface="HelloTiffany" panose="02000603000000000000" pitchFamily="2" charset="0"/>
                      </a:endParaRP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HelloTiffany" panose="02000603000000000000" pitchFamily="2" charset="0"/>
                          <a:ea typeface="HelloTiffany" panose="02000603000000000000" pitchFamily="2" charset="0"/>
                        </a:rPr>
                        <a:t>5/8</a:t>
                      </a:r>
                    </a:p>
                    <a:p>
                      <a:endParaRPr lang="en-US" b="0" dirty="0" smtClean="0">
                        <a:solidFill>
                          <a:schemeClr val="tx1"/>
                        </a:solidFill>
                        <a:latin typeface="HelloTiffany" panose="02000603000000000000" pitchFamily="2" charset="0"/>
                        <a:ea typeface="HelloTiffany" panose="02000603000000000000" pitchFamily="2" charset="0"/>
                      </a:endParaRP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HelloTiffany" panose="02000603000000000000" pitchFamily="2" charset="0"/>
                          <a:ea typeface="HelloTiffany" panose="02000603000000000000" pitchFamily="2" charset="0"/>
                        </a:rPr>
                        <a:t>5/9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 smtClean="0">
                        <a:solidFill>
                          <a:schemeClr val="tx1"/>
                        </a:solidFill>
                        <a:latin typeface="HelloTiffany" panose="02000603000000000000" pitchFamily="2" charset="0"/>
                        <a:ea typeface="HelloTiffany" panose="02000603000000000000" pitchFamily="2" charset="0"/>
                      </a:endParaRP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HelloTiffany" panose="02000603000000000000" pitchFamily="2" charset="0"/>
                          <a:ea typeface="HelloTiffany" panose="02000603000000000000" pitchFamily="2" charset="0"/>
                        </a:rPr>
                        <a:t>No School</a:t>
                      </a:r>
                    </a:p>
                    <a:p>
                      <a:endParaRPr lang="en-US" b="0" dirty="0" smtClean="0">
                        <a:solidFill>
                          <a:schemeClr val="tx1"/>
                        </a:solidFill>
                        <a:latin typeface="HelloTiffany" panose="02000603000000000000" pitchFamily="2" charset="0"/>
                        <a:ea typeface="HelloTiffany" panose="02000603000000000000" pitchFamily="2" charset="0"/>
                      </a:endParaRPr>
                    </a:p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HelloTiffany" panose="02000603000000000000" pitchFamily="2" charset="0"/>
                          <a:ea typeface="HelloTiffany" panose="02000603000000000000" pitchFamily="2" charset="0"/>
                        </a:rPr>
                        <a:t>Bike to School Day</a:t>
                      </a:r>
                    </a:p>
                    <a:p>
                      <a:endParaRPr lang="en-US" sz="1400" b="0" dirty="0" smtClean="0">
                        <a:solidFill>
                          <a:schemeClr val="tx1"/>
                        </a:solidFill>
                        <a:latin typeface="HelloTiffany" panose="02000603000000000000" pitchFamily="2" charset="0"/>
                        <a:ea typeface="HelloTiffany" panose="02000603000000000000" pitchFamily="2" charset="0"/>
                      </a:endParaRPr>
                    </a:p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HelloTiffany" panose="02000603000000000000" pitchFamily="2" charset="0"/>
                          <a:ea typeface="HelloTiffany" panose="02000603000000000000" pitchFamily="2" charset="0"/>
                        </a:rPr>
                        <a:t>Field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HelloTiffany" panose="02000603000000000000" pitchFamily="2" charset="0"/>
                          <a:ea typeface="HelloTiffany" panose="02000603000000000000" pitchFamily="2" charset="0"/>
                        </a:rPr>
                        <a:t> Day</a:t>
                      </a:r>
                      <a:endParaRPr lang="en-US" sz="1800" b="0" dirty="0" smtClean="0">
                        <a:solidFill>
                          <a:schemeClr val="tx1"/>
                        </a:solidFill>
                        <a:latin typeface="HelloTiffany" panose="02000603000000000000" pitchFamily="2" charset="0"/>
                        <a:ea typeface="HelloTiffany" panose="02000603000000000000" pitchFamily="2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1942930"/>
                  </a:ext>
                </a:extLst>
              </a:tr>
              <a:tr h="365496">
                <a:tc>
                  <a:txBody>
                    <a:bodyPr/>
                    <a:lstStyle/>
                    <a:p>
                      <a:endParaRPr lang="en-US" b="0" dirty="0" smtClean="0">
                        <a:latin typeface="HelloTiffany" panose="02000603000000000000" pitchFamily="2" charset="0"/>
                        <a:ea typeface="HelloTiffany" panose="02000603000000000000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 smtClean="0">
                        <a:latin typeface="HelloTiffany" panose="02000603000000000000" pitchFamily="2" charset="0"/>
                        <a:ea typeface="HelloTiffany" panose="02000603000000000000" pitchFamily="2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5777202"/>
                  </a:ext>
                </a:extLst>
              </a:tr>
              <a:tr h="365496">
                <a:tc>
                  <a:txBody>
                    <a:bodyPr/>
                    <a:lstStyle/>
                    <a:p>
                      <a:endParaRPr lang="en-US" b="0" dirty="0">
                        <a:latin typeface="HelloTiffany" panose="02000603000000000000" pitchFamily="2" charset="0"/>
                        <a:ea typeface="HelloTiffany" panose="02000603000000000000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latin typeface="HelloTiffany" panose="02000603000000000000" pitchFamily="2" charset="0"/>
                        <a:ea typeface="HelloTiffany" panose="02000603000000000000" pitchFamily="2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4353681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900397" y="5692462"/>
            <a:ext cx="123914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2571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loTiffany" panose="02000603000000000000" pitchFamily="2" charset="0"/>
                <a:ea typeface="HelloTiffany" panose="02000603000000000000" pitchFamily="2" charset="0"/>
                <a:cs typeface="Big Caslon"/>
              </a:rPr>
              <a:t>Miss Burke’s </a:t>
            </a:r>
          </a:p>
          <a:p>
            <a:pPr marL="0" marR="0" lvl="0" indent="0" algn="ctr" defTabSz="2571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loTiffany" panose="02000603000000000000" pitchFamily="2" charset="0"/>
                <a:ea typeface="HelloTiffany" panose="02000603000000000000" pitchFamily="2" charset="0"/>
                <a:cs typeface="Big Caslon"/>
              </a:rPr>
              <a:t>3</a:t>
            </a:r>
            <a:r>
              <a:rPr kumimoji="0" lang="en-US" sz="11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loTiffany" panose="02000603000000000000" pitchFamily="2" charset="0"/>
                <a:ea typeface="HelloTiffany" panose="02000603000000000000" pitchFamily="2" charset="0"/>
                <a:cs typeface="Big Caslon"/>
              </a:rPr>
              <a:t>rd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loTiffany" panose="02000603000000000000" pitchFamily="2" charset="0"/>
                <a:ea typeface="HelloTiffany" panose="02000603000000000000" pitchFamily="2" charset="0"/>
                <a:cs typeface="Big Caslon"/>
              </a:rPr>
              <a:t>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loTiffany" panose="02000603000000000000" pitchFamily="2" charset="0"/>
                <a:ea typeface="HelloTiffany" panose="02000603000000000000" pitchFamily="2" charset="0"/>
                <a:cs typeface="Big Caslon"/>
              </a:rPr>
              <a:t>Grade Class</a:t>
            </a:r>
          </a:p>
          <a:p>
            <a:pPr marL="0" marR="0" lvl="0" indent="0" algn="ctr" defTabSz="2571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loTiffany" panose="02000603000000000000" pitchFamily="2" charset="0"/>
                <a:ea typeface="HelloTiffany" panose="02000603000000000000" pitchFamily="2" charset="0"/>
                <a:cs typeface="Big Caslon"/>
              </a:rPr>
              <a:t>4/18/19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loTiffany" panose="02000603000000000000" pitchFamily="2" charset="0"/>
              <a:ea typeface="HelloTiffany" panose="02000603000000000000" pitchFamily="2" charset="0"/>
              <a:cs typeface="Big Caslo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8997" y="1860517"/>
            <a:ext cx="4666593" cy="4309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algn="l" defTabSz="2571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dirty="0" smtClean="0">
                <a:solidFill>
                  <a:prstClr val="black"/>
                </a:solidFill>
                <a:latin typeface="HelloTiffany" panose="02000603000000000000" pitchFamily="2" charset="0"/>
                <a:ea typeface="HelloTiffany" panose="02000603000000000000" pitchFamily="2" charset="0"/>
              </a:rPr>
              <a:t>We will be MAP testing next week on Friday instead of Thursday. We will still be testing in </a:t>
            </a:r>
            <a:r>
              <a:rPr lang="en-US" sz="1600" smtClean="0">
                <a:solidFill>
                  <a:prstClr val="black"/>
                </a:solidFill>
                <a:latin typeface="HelloTiffany" panose="02000603000000000000" pitchFamily="2" charset="0"/>
                <a:ea typeface="HelloTiffany" panose="02000603000000000000" pitchFamily="2" charset="0"/>
              </a:rPr>
              <a:t>the </a:t>
            </a:r>
            <a:r>
              <a:rPr lang="en-US" sz="1600" smtClean="0">
                <a:solidFill>
                  <a:prstClr val="black"/>
                </a:solidFill>
                <a:latin typeface="HelloTiffany" panose="02000603000000000000" pitchFamily="2" charset="0"/>
                <a:ea typeface="HelloTiffany" panose="02000603000000000000" pitchFamily="2" charset="0"/>
              </a:rPr>
              <a:t>morning at 8:15.</a:t>
            </a:r>
            <a:endParaRPr lang="en-US" sz="1600" dirty="0" smtClean="0">
              <a:solidFill>
                <a:prstClr val="black"/>
              </a:solidFill>
              <a:latin typeface="HelloTiffany" panose="02000603000000000000" pitchFamily="2" charset="0"/>
              <a:ea typeface="HelloTiffany" panose="02000603000000000000" pitchFamily="2" charset="0"/>
            </a:endParaRPr>
          </a:p>
          <a:p>
            <a:pPr marL="171450" marR="0" lvl="0" indent="-171450" algn="l" defTabSz="2571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600" dirty="0" smtClean="0">
              <a:solidFill>
                <a:prstClr val="black"/>
              </a:solidFill>
              <a:latin typeface="HelloTiffany" panose="02000603000000000000" pitchFamily="2" charset="0"/>
              <a:ea typeface="HelloTiffany" panose="02000603000000000000" pitchFamily="2" charset="0"/>
            </a:endParaRPr>
          </a:p>
          <a:p>
            <a:pPr marL="171450" marR="0" lvl="0" indent="-171450" algn="l" defTabSz="2571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dirty="0" smtClean="0">
                <a:solidFill>
                  <a:prstClr val="black"/>
                </a:solidFill>
                <a:latin typeface="HelloTiffany" panose="02000603000000000000" pitchFamily="2" charset="0"/>
                <a:ea typeface="HelloTiffany" panose="02000603000000000000" pitchFamily="2" charset="0"/>
              </a:rPr>
              <a:t>We have finished Unit 8 in Math. We will review and test next week over this unit. The Unit 9 Family Letter will come home next week.</a:t>
            </a:r>
          </a:p>
          <a:p>
            <a:pPr marL="171450" marR="0" lvl="0" indent="-171450" algn="l" defTabSz="2571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600" dirty="0">
              <a:solidFill>
                <a:prstClr val="black"/>
              </a:solidFill>
              <a:latin typeface="HelloTiffany" panose="02000603000000000000" pitchFamily="2" charset="0"/>
              <a:ea typeface="HelloTiffany" panose="02000603000000000000" pitchFamily="2" charset="0"/>
            </a:endParaRPr>
          </a:p>
          <a:p>
            <a:pPr marL="171450" marR="0" lvl="0" indent="-171450" algn="l" defTabSz="2571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dirty="0" smtClean="0">
                <a:solidFill>
                  <a:prstClr val="black"/>
                </a:solidFill>
                <a:latin typeface="HelloTiffany" panose="02000603000000000000" pitchFamily="2" charset="0"/>
                <a:ea typeface="HelloTiffany" panose="02000603000000000000" pitchFamily="2" charset="0"/>
              </a:rPr>
              <a:t>Please note we have a new date for Field Day. It will be Thursday, May 9</a:t>
            </a:r>
            <a:r>
              <a:rPr lang="en-US" sz="1600" baseline="30000" dirty="0" smtClean="0">
                <a:solidFill>
                  <a:prstClr val="black"/>
                </a:solidFill>
                <a:latin typeface="HelloTiffany" panose="02000603000000000000" pitchFamily="2" charset="0"/>
                <a:ea typeface="HelloTiffany" panose="02000603000000000000" pitchFamily="2" charset="0"/>
              </a:rPr>
              <a:t>th</a:t>
            </a:r>
            <a:r>
              <a:rPr lang="en-US" sz="1600" dirty="0" smtClean="0">
                <a:solidFill>
                  <a:prstClr val="black"/>
                </a:solidFill>
                <a:latin typeface="HelloTiffany" panose="02000603000000000000" pitchFamily="2" charset="0"/>
                <a:ea typeface="HelloTiffany" panose="02000603000000000000" pitchFamily="2" charset="0"/>
              </a:rPr>
              <a:t>. If you are interested in helping, please contact Mrs. Weaver.</a:t>
            </a:r>
            <a:endParaRPr lang="en-US" sz="1600" dirty="0">
              <a:solidFill>
                <a:prstClr val="black"/>
              </a:solidFill>
              <a:latin typeface="HelloTiffany" panose="02000603000000000000" pitchFamily="2" charset="0"/>
              <a:ea typeface="HelloTiffany" panose="02000603000000000000" pitchFamily="2" charset="0"/>
            </a:endParaRPr>
          </a:p>
          <a:p>
            <a:pPr marR="0" lvl="0" algn="l" defTabSz="2571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loTiffany" panose="02000603000000000000" pitchFamily="2" charset="0"/>
              <a:ea typeface="HelloTiffany" panose="02000603000000000000" pitchFamily="2" charset="0"/>
            </a:endParaRPr>
          </a:p>
          <a:p>
            <a:pPr marL="171450" marR="0" lvl="0" indent="-171450" algn="l" defTabSz="2571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dirty="0" smtClean="0">
                <a:solidFill>
                  <a:prstClr val="black"/>
                </a:solidFill>
                <a:latin typeface="HelloTiffany" panose="02000603000000000000" pitchFamily="2" charset="0"/>
                <a:ea typeface="HelloTiffany" panose="02000603000000000000" pitchFamily="2" charset="0"/>
              </a:rPr>
              <a:t>Next week students will have homework on Monday and Tuesday.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loTiffany" panose="02000603000000000000" pitchFamily="2" charset="0"/>
              <a:ea typeface="HelloTiffany" panose="02000603000000000000" pitchFamily="2" charset="0"/>
            </a:endParaRPr>
          </a:p>
          <a:p>
            <a:pPr marL="171450" marR="0" lvl="0" indent="-171450" algn="l" defTabSz="2571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61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loTiffany" panose="02000603000000000000" pitchFamily="2" charset="0"/>
              <a:ea typeface="HelloTiffany" panose="02000603000000000000" pitchFamily="2" charset="0"/>
              <a:cs typeface="Big Caslon"/>
            </a:endParaRPr>
          </a:p>
          <a:p>
            <a:pPr marL="96441" marR="0" lvl="0" indent="-96441" algn="l" defTabSz="2571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59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loTiffany" panose="02000603000000000000" pitchFamily="2" charset="0"/>
              <a:ea typeface="HelloTiffany" panose="02000603000000000000" pitchFamily="2" charset="0"/>
              <a:cs typeface="Big Caslon"/>
            </a:endParaRPr>
          </a:p>
          <a:p>
            <a:pPr marL="96441" marR="0" lvl="0" indent="-96441" algn="l" defTabSz="2571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59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loTiffany" panose="02000603000000000000" pitchFamily="2" charset="0"/>
              <a:ea typeface="HelloTiffany" panose="02000603000000000000" pitchFamily="2" charset="0"/>
              <a:cs typeface="Big Caslon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74151" y="1301941"/>
            <a:ext cx="1460702" cy="558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2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122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Big Caslon</vt:lpstr>
      <vt:lpstr>Calibri</vt:lpstr>
      <vt:lpstr>HelloTiffany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Blaire Burke</dc:creator>
  <cp:lastModifiedBy>Blaire Burke</cp:lastModifiedBy>
  <cp:revision>3</cp:revision>
  <dcterms:created xsi:type="dcterms:W3CDTF">2019-04-17T12:39:33Z</dcterms:created>
  <dcterms:modified xsi:type="dcterms:W3CDTF">2019-04-17T18:49:37Z</dcterms:modified>
</cp:coreProperties>
</file>